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76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D44C1B-AFB5-4FAC-9AD0-2336D8FE9F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EADEB3E-ACE7-4029-AA34-E836875427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9E13E46-44C6-4EA0-8BC9-3759CE2A6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5D2D-5093-44A3-8E8B-E58443B1D55E}" type="datetimeFigureOut">
              <a:rPr lang="pl-PL" smtClean="0"/>
              <a:t>30.12.2025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D1EB90E-4546-4908-8691-C41715455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CE0545F-32C0-44C5-A868-4F52539AF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3838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C6100B-57B5-4F90-A93B-35DBDBCC3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4306395-BFCE-4B7A-9B55-FF5EE7368F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5C67CB3-90C3-4B12-A250-D54F04ABB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5D2D-5093-44A3-8E8B-E58443B1D55E}" type="datetimeFigureOut">
              <a:rPr lang="pl-PL" smtClean="0"/>
              <a:t>30.12.2025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675FE51-4B5D-478C-AFAC-E842D67D9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3C5DEC8-C4FE-4789-8A98-109F277C5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6689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631B0148-5052-42C1-A313-C7AAA0B3BE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A81B753-60B2-471D-A280-ED0F392A10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DFD71AD-1410-4837-8BCD-2C6F6501B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5D2D-5093-44A3-8E8B-E58443B1D55E}" type="datetimeFigureOut">
              <a:rPr lang="pl-PL" smtClean="0"/>
              <a:t>30.12.2025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2CE1823-9A0D-49B4-BE96-841A68267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6A937DC-15BF-4FC7-B6C6-A4E63E070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7399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FED391-50FC-4439-9E34-5F80024E5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7F0C86-2CA1-46F2-AF09-953D7336B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D751029-9A3C-4CF6-BE21-441085D63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5D2D-5093-44A3-8E8B-E58443B1D55E}" type="datetimeFigureOut">
              <a:rPr lang="pl-PL" smtClean="0"/>
              <a:t>30.12.2025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2AC200D-846A-4981-AE28-A47BCAF01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246960E-318C-47EC-BFE0-A56E3D168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0035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37A387-1673-4471-B3FE-BCBD4EEB5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C50C915-DEF3-4F2B-90C7-3F32DC1DCE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9CECC0A-7371-46FC-91B3-106CABBAD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5D2D-5093-44A3-8E8B-E58443B1D55E}" type="datetimeFigureOut">
              <a:rPr lang="pl-PL" smtClean="0"/>
              <a:t>30.12.2025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A9E8C7B-7B54-4491-844F-82830657B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592B42E-3A08-41BC-8CB5-4E9F94220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3890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D1D0DD-6DB8-4AF4-80B3-8F925E12E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D03A77-EACB-4B69-AF96-01649AF59B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6754860-B44D-4C81-A789-FCDA3BCDC2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C0767E9-496B-408A-BE77-016CCC69A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5D2D-5093-44A3-8E8B-E58443B1D55E}" type="datetimeFigureOut">
              <a:rPr lang="pl-PL" smtClean="0"/>
              <a:t>30.12.2025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A6E12E3-9AF7-493E-8896-99589CA69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8DE9E63-61DA-46E7-8A84-B519323A2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062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BA202E-0519-4AEC-BA79-40DA5C811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A4E381D-72B4-423F-8CFA-BAC9452EC7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CDBD0EA-EC6A-4676-A0BE-AB53CAE5E2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DFEF1A5-F529-4740-A654-6250117D80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AFB46445-5B8E-417B-94D7-56872A5542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4FE2942F-8ED6-4C57-BEAE-1698EC31C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5D2D-5093-44A3-8E8B-E58443B1D55E}" type="datetimeFigureOut">
              <a:rPr lang="pl-PL" smtClean="0"/>
              <a:t>30.12.2025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E67972FE-C98D-479A-BEB2-FCC559E86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EAE1A788-F7AA-4725-A8F4-8DE6167CC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9932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2B1C22-AD83-4E10-948B-2AD1F8964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35AFFFC1-2508-4EA3-AE80-BD222AEDF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5D2D-5093-44A3-8E8B-E58443B1D55E}" type="datetimeFigureOut">
              <a:rPr lang="pl-PL" smtClean="0"/>
              <a:t>30.12.2025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686E1A71-A658-48CA-B7D4-449B304FD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601CC45-9510-43ED-83A2-15ED97325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1017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4D5814AB-4051-4449-A033-9565B8ACE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5D2D-5093-44A3-8E8B-E58443B1D55E}" type="datetimeFigureOut">
              <a:rPr lang="pl-PL" smtClean="0"/>
              <a:t>30.12.2025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AEDD67C9-4F7B-452E-8213-B608E356F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5127B9B-1D30-4077-B334-E6F1C920E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3391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B1A00B-545B-4A83-A109-9975330F9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5568516-11AD-414E-8C70-46F356C07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F9BFA1F-697E-48CC-8311-AC1C162A9C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9EEEFA1-0B42-4E91-8BAD-418104440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5D2D-5093-44A3-8E8B-E58443B1D55E}" type="datetimeFigureOut">
              <a:rPr lang="pl-PL" smtClean="0"/>
              <a:t>30.12.2025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CFC4013-81CE-42FE-A522-4287A42C0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AD9A8C2-0580-4710-86A2-9D7738949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4455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5966C5-9A42-4E72-AA66-1A69CA8C9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2594E8EC-1F42-4512-881B-163BE35B65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D61359F-3371-4994-9388-768A4EF5DD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4A2632F-8249-4583-AF6F-E10A602A5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5D2D-5093-44A3-8E8B-E58443B1D55E}" type="datetimeFigureOut">
              <a:rPr lang="pl-PL" smtClean="0"/>
              <a:t>30.12.2025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393C1D2-9D1C-427D-B4B7-20742804B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C9F5500-B3E8-4501-90B3-C0B8F7070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2622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7574A3F3-CBD8-44E2-8610-A94985A96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444D7A3-578D-4AB2-88D1-C5068525DB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35839DA-1536-415B-9471-45EC2625AF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15D2D-5093-44A3-8E8B-E58443B1D55E}" type="datetimeFigureOut">
              <a:rPr lang="pl-PL" smtClean="0"/>
              <a:t>30.12.2025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005A175-2730-42E0-BBE2-5C25854441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C899AA0-0553-4A08-AA31-214E612BB3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2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rom.uken.krakow.pl/wp-content/uploads/sites/38/2025/12/Koszty-utrzymania-PROM.pdf" TargetMode="External"/><Relationship Id="rId2" Type="http://schemas.openxmlformats.org/officeDocument/2006/relationships/hyperlink" Target="https://prom.uken.krakow.pl/wp-content/uploads/sites/38/2025/12/Koszty-podrozy-PROM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dwm.uj.edu.pl/documents/1333512/157638100/PROM+3+%E2%80%93+Stawki+stypendialne.pdf/e87fda52-eb5e-41d0-8200-6707ff14f9fb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magdalena.kowalczyk@uken.krakow.pl" TargetMode="External"/><Relationship Id="rId2" Type="http://schemas.openxmlformats.org/officeDocument/2006/relationships/hyperlink" Target="mailto:piotr.uhma@uken.krakow.p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prom.uken.krakow.pl/rekrutacj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0AD7E3-3C0E-43F1-AAD4-2E56ECAE06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33330" y="2832986"/>
            <a:ext cx="7725335" cy="1863473"/>
          </a:xfrm>
        </p:spPr>
        <p:txBody>
          <a:bodyPr>
            <a:normAutofit fontScale="90000"/>
          </a:bodyPr>
          <a:lstStyle/>
          <a:p>
            <a:br>
              <a:rPr lang="pl-PL" sz="4800" dirty="0"/>
            </a:br>
            <a:r>
              <a:rPr lang="pl-PL" sz="4800" b="1" dirty="0"/>
              <a:t>Program PROM </a:t>
            </a:r>
            <a:br>
              <a:rPr lang="pl-PL" sz="4800" b="1" dirty="0"/>
            </a:br>
            <a:r>
              <a:rPr lang="pl-PL" sz="4800" b="1" dirty="0"/>
              <a:t>krótkookresowa wymiana akademicka – nabór 2025</a:t>
            </a:r>
            <a:br>
              <a:rPr lang="pl-PL" sz="4800" i="1" dirty="0"/>
            </a:br>
            <a:endParaRPr lang="pl-PL" sz="4800" b="1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13799BA-C91F-42EF-9065-89D6F64656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969" y="4696460"/>
            <a:ext cx="9144000" cy="1655762"/>
          </a:xfrm>
        </p:spPr>
        <p:txBody>
          <a:bodyPr>
            <a:normAutofit/>
          </a:bodyPr>
          <a:lstStyle/>
          <a:p>
            <a:endParaRPr lang="pl-PL" sz="4000" i="1" dirty="0"/>
          </a:p>
          <a:p>
            <a:r>
              <a:rPr lang="pl-PL" sz="1600" dirty="0"/>
              <a:t>Program PROM – krótkookresowa wymiana akademicka jest finansowany ze środków Unii Europejskiej w ramach projektu pn. „Krótkookresowa wymiana akademicka sposobem na podniesienie jakości kształcenia w instytucjach szkolnictwa wyższego i nauki” o numerze FERS.01.05-IP.08-0218/23.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403868E3-9635-4C10-9A6A-D9EC5C533D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775" y="296950"/>
            <a:ext cx="10300447" cy="109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191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C58621-3EB0-46C5-BF2E-99B2412AC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6680"/>
            <a:ext cx="10515600" cy="726141"/>
          </a:xfrm>
        </p:spPr>
        <p:txBody>
          <a:bodyPr>
            <a:normAutofit/>
          </a:bodyPr>
          <a:lstStyle/>
          <a:p>
            <a:r>
              <a:rPr lang="pl-PL" sz="3200" dirty="0">
                <a:solidFill>
                  <a:srgbClr val="FF0000"/>
                </a:solidFill>
              </a:rPr>
              <a:t>PROM- krótkookresowa wymiana akademicka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3EFB800-51EF-48E5-A212-A5CCF20A9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2250"/>
            <a:ext cx="10515600" cy="4926387"/>
          </a:xfrm>
        </p:spPr>
        <p:txBody>
          <a:bodyPr/>
          <a:lstStyle/>
          <a:p>
            <a:r>
              <a:rPr lang="pl-PL" dirty="0"/>
              <a:t>CEL PROJEKTU </a:t>
            </a:r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rozwój umiędzynarodowienia instytucji szkolnictwa wyższego i nauki poprzez krótkookresową wymianę stypendialną</a:t>
            </a:r>
          </a:p>
          <a:p>
            <a:r>
              <a:rPr lang="pl-PL" dirty="0"/>
              <a:t>CELE SZCZEGÓŁOWE</a:t>
            </a:r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rozwój kompetencji osób studiujących, doktorantów i doktorantek oraz kadry z kraju i z zagranicy poprzez realizację krótkookresowej międzynarodowej wymiany stypendialnej </a:t>
            </a: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wzrost jakości kształcenia dzięki realizacji krótkookresowych wymian osób studiujących, doktorantów i doktorantek oraz kadry z kraju i z zagranicy </a:t>
            </a: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wzrost liczby zrealizowanych krótkookresowych mobilności	</a:t>
            </a:r>
          </a:p>
          <a:p>
            <a:endParaRPr lang="pl-PL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73B8CE62-2DBE-4434-AD14-16AB634FE9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017" y="133826"/>
            <a:ext cx="10300447" cy="109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9410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C5B7E-7D3E-4D5B-A087-50C2631F9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0874"/>
            <a:ext cx="10515600" cy="515751"/>
          </a:xfrm>
        </p:spPr>
        <p:txBody>
          <a:bodyPr>
            <a:normAutofit fontScale="90000"/>
          </a:bodyPr>
          <a:lstStyle/>
          <a:p>
            <a:r>
              <a:rPr lang="pl-PL" sz="3600" dirty="0">
                <a:solidFill>
                  <a:srgbClr val="FF0000"/>
                </a:solidFill>
              </a:rPr>
              <a:t>PROM- krótkookresowa wymiana akademicka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B2F7DDB-266B-4414-8F3C-67E2B17E5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3499"/>
            <a:ext cx="10515600" cy="4103464"/>
          </a:xfrm>
        </p:spPr>
        <p:txBody>
          <a:bodyPr>
            <a:normAutofit/>
          </a:bodyPr>
          <a:lstStyle/>
          <a:p>
            <a:r>
              <a:rPr lang="pl-PL" dirty="0"/>
              <a:t>KTO MOŻE WZIĄĆ UDZIAŁ W REKRUTACJI?</a:t>
            </a:r>
          </a:p>
          <a:p>
            <a:pPr marL="228600" algn="just">
              <a:lnSpc>
                <a:spcPct val="115000"/>
              </a:lnSpc>
            </a:pPr>
            <a:r>
              <a:rPr lang="pl-PL" sz="1800" b="1" dirty="0">
                <a:effectLst/>
                <a:ea typeface="Times New Roman" panose="02020603050405020304" pitchFamily="18" charset="0"/>
                <a:cs typeface="Aptos Display"/>
              </a:rPr>
              <a:t>Student </a:t>
            </a:r>
            <a:r>
              <a:rPr lang="pl-PL" sz="1800" dirty="0">
                <a:effectLst/>
                <a:ea typeface="Times New Roman" panose="02020603050405020304" pitchFamily="18" charset="0"/>
                <a:cs typeface="Aptos Display"/>
              </a:rPr>
              <a:t>– osoba kształcąca się na studiach pierwszego stopnia, drugiego stopnia lub jednolitych studiach magisterskich UKEN, posiadająca status studenta UKEN w dniu złożenia wniosku o przyjęcie do udziału w Projekcie oraz przez cały okres jego realizacji, tj. do 30.09.2026 r.;</a:t>
            </a:r>
            <a:endParaRPr lang="pl-PL" sz="1800" dirty="0">
              <a:effectLst/>
              <a:ea typeface="Aptos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pl-PL" sz="1800" b="1" spc="-20" dirty="0">
                <a:effectLst/>
                <a:ea typeface="Times New Roman" panose="02020603050405020304" pitchFamily="18" charset="0"/>
                <a:cs typeface="Aptos Display"/>
              </a:rPr>
              <a:t>Doktorant</a:t>
            </a:r>
            <a:r>
              <a:rPr lang="pl-PL" sz="1800" spc="-20" dirty="0">
                <a:effectLst/>
                <a:ea typeface="Times New Roman" panose="02020603050405020304" pitchFamily="18" charset="0"/>
                <a:cs typeface="Aptos Display"/>
              </a:rPr>
              <a:t> – </a:t>
            </a:r>
            <a:r>
              <a:rPr lang="pl-PL" sz="1800" dirty="0"/>
              <a:t>osoba kształcąca się w Szkole Doktorskiej UKEN lub instytucji zagranicznej w dniu złożenia wniosku o przyjęcie do udziału w Projekcie oraz przez cały okres jego realizacji, tj. do 30.09.2026 r.;</a:t>
            </a:r>
          </a:p>
          <a:p>
            <a:pPr algn="just">
              <a:lnSpc>
                <a:spcPct val="115000"/>
              </a:lnSpc>
            </a:pPr>
            <a:r>
              <a:rPr lang="pl-PL" sz="1800" b="1" dirty="0">
                <a:effectLst/>
                <a:ea typeface="Times New Roman" panose="02020603050405020304" pitchFamily="18" charset="0"/>
                <a:cs typeface="Aptos Display"/>
              </a:rPr>
              <a:t>Przedstawiciel kadry akademickiej</a:t>
            </a:r>
            <a:r>
              <a:rPr lang="pl-PL" sz="1800" dirty="0">
                <a:effectLst/>
                <a:ea typeface="Times New Roman" panose="02020603050405020304" pitchFamily="18" charset="0"/>
                <a:cs typeface="Aptos Display"/>
              </a:rPr>
              <a:t> - osoba będąca nauczycielem akademickim lub pracownikiem naukowo-dydaktycznym, zatrudniona w UKEN lub w instytucji zagranicznej w dniu złożenia wniosku o przyjęcie do udziału w Projekcie oraz przez cały okres jego realizacji, tj. do 30.09.2026 r.</a:t>
            </a:r>
            <a:endParaRPr lang="pl-PL" sz="1800" dirty="0">
              <a:effectLst/>
              <a:ea typeface="Aptos"/>
              <a:cs typeface="Times New Roman" panose="02020603050405020304" pitchFamily="18" charset="0"/>
            </a:endParaRPr>
          </a:p>
          <a:p>
            <a:endParaRPr lang="pl-PL" dirty="0"/>
          </a:p>
          <a:p>
            <a:endParaRPr lang="pl-PL" dirty="0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908939A4-7CA1-4355-95EC-CDACA8E64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290" y="174391"/>
            <a:ext cx="10300447" cy="1013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6728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D43EF31-343C-46A8-A942-B00601B9B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0595"/>
            <a:ext cx="10515600" cy="537882"/>
          </a:xfrm>
        </p:spPr>
        <p:txBody>
          <a:bodyPr>
            <a:normAutofit fontScale="90000"/>
          </a:bodyPr>
          <a:lstStyle/>
          <a:p>
            <a:r>
              <a:rPr lang="pl-PL" sz="3600" dirty="0">
                <a:solidFill>
                  <a:srgbClr val="FF0000"/>
                </a:solidFill>
              </a:rPr>
              <a:t>PROM- krótkookresowa wymiana akademicka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3CF2527-8BA0-4A92-90A2-6976309F5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169" y="1832317"/>
            <a:ext cx="10515600" cy="49055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1600" dirty="0">
                <a:effectLst/>
                <a:latin typeface="Aptos Display"/>
                <a:ea typeface="Aptos"/>
                <a:cs typeface="Aptos Display"/>
              </a:rPr>
              <a:t>W ramach realizowanego Projektu możliwe są następujące formy wsparcia:</a:t>
            </a:r>
            <a:endParaRPr lang="pl-PL" sz="1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0000"/>
              </a:lnSpc>
              <a:buFont typeface="+mj-lt"/>
              <a:buAutoNum type="alphaLcPeriod"/>
            </a:pPr>
            <a:r>
              <a:rPr lang="pl-PL" sz="1600" dirty="0">
                <a:solidFill>
                  <a:srgbClr val="262626"/>
                </a:solidFill>
                <a:effectLst/>
                <a:latin typeface="Aptos Display"/>
                <a:ea typeface="Aptos"/>
                <a:cs typeface="Aptos Display"/>
              </a:rPr>
              <a:t>aktywny udział w konferencji za granicą;</a:t>
            </a:r>
            <a:endParaRPr lang="pl-PL" sz="1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0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pl-PL" sz="1600" dirty="0">
                <a:solidFill>
                  <a:srgbClr val="262626"/>
                </a:solidFill>
                <a:effectLst/>
                <a:latin typeface="Aptos Display"/>
                <a:ea typeface="Aptos"/>
                <a:cs typeface="Aptos Display"/>
              </a:rPr>
              <a:t>pozyskanie materiałów do pracy doktorskiej, artykułu naukowego;</a:t>
            </a:r>
            <a:endParaRPr lang="pl-PL" sz="1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0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pl-PL" sz="1600" dirty="0">
                <a:solidFill>
                  <a:srgbClr val="262626"/>
                </a:solidFill>
                <a:effectLst/>
                <a:latin typeface="Aptos Display"/>
                <a:ea typeface="Aptos"/>
                <a:cs typeface="Aptos Display"/>
              </a:rPr>
              <a:t>udział w szkole letniej, szkole zimowej;</a:t>
            </a:r>
            <a:endParaRPr lang="pl-PL" sz="1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0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pl-PL" sz="1600" dirty="0">
                <a:solidFill>
                  <a:srgbClr val="262626"/>
                </a:solidFill>
                <a:effectLst/>
                <a:latin typeface="Aptos Display"/>
                <a:ea typeface="Aptos"/>
                <a:cs typeface="Aptos Display"/>
              </a:rPr>
              <a:t>wykonanie pomiarów z wykorzystaniem unikatowej aparatury, testowanie aparatury badawczej, unikalnego instrumentarium artystycznego;</a:t>
            </a:r>
            <a:endParaRPr lang="pl-PL" sz="1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0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pl-PL" sz="1600" dirty="0">
                <a:solidFill>
                  <a:srgbClr val="262626"/>
                </a:solidFill>
                <a:effectLst/>
                <a:latin typeface="Aptos Display"/>
                <a:ea typeface="Aptos"/>
                <a:cs typeface="Aptos Display"/>
              </a:rPr>
              <a:t>udział w kursach, w tym intensywnych zaliczanych do procesu kształcenia, warsztatach, stażach zawodowych lub stażach przemysłowych, wizytach studyjnych, w tym również realizowanych u przedsiębiorców;</a:t>
            </a:r>
            <a:endParaRPr lang="pl-PL" sz="1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0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pl-PL" sz="1600" dirty="0">
                <a:solidFill>
                  <a:srgbClr val="262626"/>
                </a:solidFill>
                <a:effectLst/>
                <a:latin typeface="Aptos Display"/>
                <a:ea typeface="Aptos"/>
                <a:cs typeface="Aptos Display"/>
              </a:rPr>
              <a:t>wykonanie kwerend archiwalnych i bibliotecznych;</a:t>
            </a:r>
            <a:endParaRPr lang="pl-PL" sz="1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0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pl-PL" sz="1600" dirty="0">
                <a:solidFill>
                  <a:srgbClr val="262626"/>
                </a:solidFill>
                <a:effectLst/>
                <a:latin typeface="Aptos Display"/>
                <a:ea typeface="Aptos"/>
                <a:cs typeface="Aptos Display"/>
              </a:rPr>
              <a:t>prowadzenie zajęć dydaktycznych;</a:t>
            </a:r>
            <a:endParaRPr lang="pl-PL" sz="1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0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pl-PL" sz="1600" dirty="0">
                <a:solidFill>
                  <a:srgbClr val="262626"/>
                </a:solidFill>
                <a:effectLst/>
                <a:latin typeface="Aptos Display"/>
                <a:ea typeface="Aptos"/>
                <a:cs typeface="Aptos Display"/>
              </a:rPr>
              <a:t>udział w przygotowaniu międzynarodowego wniosku grantowego.</a:t>
            </a:r>
          </a:p>
          <a:p>
            <a:pPr marL="457200" lvl="1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b="1" u="sng" kern="0" dirty="0">
                <a:solidFill>
                  <a:srgbClr val="262626"/>
                </a:solidFill>
                <a:effectLst/>
                <a:latin typeface="Aptos Display"/>
                <a:ea typeface="Aptos"/>
                <a:cs typeface="Aptos Display"/>
              </a:rPr>
              <a:t>W ramach konkursu kandydat może ubiegać się o wsparcie na realizację jednego lub więcej działań.</a:t>
            </a:r>
            <a:endParaRPr lang="pl-PL" sz="1600" b="1" u="sng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7E886F13-5199-4A85-8504-444DFE585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169" y="153464"/>
            <a:ext cx="10300447" cy="1013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276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032464-AA7E-4561-945A-A00F53F76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5261"/>
            <a:ext cx="10515600" cy="710640"/>
          </a:xfrm>
        </p:spPr>
        <p:txBody>
          <a:bodyPr>
            <a:normAutofit/>
          </a:bodyPr>
          <a:lstStyle/>
          <a:p>
            <a:r>
              <a:rPr lang="pl-PL" sz="3200" dirty="0">
                <a:solidFill>
                  <a:srgbClr val="FF0000"/>
                </a:solidFill>
              </a:rPr>
              <a:t>PROM- krótkookresowa wymiana akademicka</a:t>
            </a:r>
            <a:endParaRPr lang="pl-PL" sz="3200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C454EBAD-E890-49D9-84B0-15A1D4158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8046"/>
            <a:ext cx="10515600" cy="3948918"/>
          </a:xfrm>
        </p:spPr>
        <p:txBody>
          <a:bodyPr/>
          <a:lstStyle/>
          <a:p>
            <a:r>
              <a:rPr lang="pl-PL" sz="2400" b="1" dirty="0"/>
              <a:t>REKRUTACJA</a:t>
            </a:r>
          </a:p>
          <a:p>
            <a:r>
              <a:rPr lang="pl-PL" sz="1800" dirty="0">
                <a:effectLst/>
                <a:latin typeface="Aptos Display"/>
                <a:ea typeface="Aptos"/>
                <a:cs typeface="Aptos Display"/>
              </a:rPr>
              <a:t>W ramach konkursu kandydat może</a:t>
            </a:r>
            <a:r>
              <a:rPr lang="pl-PL" sz="1200" dirty="0"/>
              <a:t> </a:t>
            </a:r>
            <a:r>
              <a:rPr lang="pl-PL" sz="1800" dirty="0"/>
              <a:t>ubiegać się o</a:t>
            </a:r>
            <a:r>
              <a:rPr lang="pl-PL" sz="1800" b="1" dirty="0"/>
              <a:t> jeden wyjazd do dowolnej jednostki zagranicznej.</a:t>
            </a:r>
          </a:p>
          <a:p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Kwalifikacja do udziału w Projekcie prowadzona jest w trybie ciągłym. Termin pierwszego etapu rekrutacji upływa </a:t>
            </a:r>
            <a:r>
              <a:rPr lang="pl-PL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 stycznia 2026 r.</a:t>
            </a:r>
          </a:p>
          <a:p>
            <a:r>
              <a:rPr lang="pl-PL" sz="1800" dirty="0"/>
              <a:t>Od Kandydatów wymaga się znajomości języka wykładowego uczelni przyjmującej lub języka angielskiego w stopniu umożliwiającym swobodne uczestnictwo w zaplanowanych działaniach. </a:t>
            </a:r>
            <a:endParaRPr lang="pl-PL" sz="1800" u="sng" dirty="0">
              <a:effectLst/>
              <a:ea typeface="Aptos"/>
              <a:cs typeface="Aptos Display"/>
            </a:endParaRPr>
          </a:p>
          <a:p>
            <a:r>
              <a:rPr lang="pl-PL" sz="1800" dirty="0">
                <a:latin typeface="Aptos Display"/>
                <a:ea typeface="Aptos"/>
                <a:cs typeface="Aptos Display"/>
              </a:rPr>
              <a:t>Podstawą kwalifikacji jest złożenie wymaganych dokumentów do Biura Współpracy Międzynarodowej.</a:t>
            </a:r>
          </a:p>
          <a:p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Oceny merytorycznej zgłoszeń dokonuje Komisja Kwalifikacyjna.</a:t>
            </a:r>
            <a:endParaRPr lang="pl-PL" sz="1800" dirty="0"/>
          </a:p>
          <a:p>
            <a:r>
              <a:rPr lang="pl-PL" sz="1800" dirty="0"/>
              <a:t>O wynikach rekrutacji kandydaci zostaną powiadomieni indywidualnie drogą korespondencji mailowej. </a:t>
            </a:r>
          </a:p>
          <a:p>
            <a:r>
              <a:rPr lang="pl-PL" sz="1800" dirty="0"/>
              <a:t>Wyjazdy mogą być realizowane od momentu otrzymania decyzji </a:t>
            </a:r>
            <a:r>
              <a:rPr lang="pl-PL" sz="1800" b="1" dirty="0"/>
              <a:t>do 30 września 2026 roku.</a:t>
            </a:r>
          </a:p>
          <a:p>
            <a:endParaRPr lang="pl-PL" sz="1800" b="1" dirty="0">
              <a:latin typeface="Aptos Display"/>
              <a:ea typeface="Aptos"/>
              <a:cs typeface="Aptos Display"/>
            </a:endParaRPr>
          </a:p>
          <a:p>
            <a:endParaRPr lang="pl-PL" sz="1800" dirty="0">
              <a:effectLst/>
              <a:latin typeface="Aptos Display"/>
              <a:ea typeface="Aptos"/>
              <a:cs typeface="Aptos Display"/>
            </a:endParaRPr>
          </a:p>
          <a:p>
            <a:endParaRPr lang="pl-PL" sz="1800" u="sng" dirty="0">
              <a:effectLst/>
              <a:latin typeface="Aptos Display"/>
              <a:ea typeface="Aptos"/>
              <a:cs typeface="Aptos Display"/>
            </a:endParaRPr>
          </a:p>
          <a:p>
            <a:endParaRPr lang="pl-PL" sz="1800" b="1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pl-PL" dirty="0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BEC762E9-F33F-4655-8235-7F8CDD68CE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71" y="401970"/>
            <a:ext cx="10300447" cy="1013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7911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6A8DC2-0E34-4182-B640-117F1FBC8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1465"/>
            <a:ext cx="10515600" cy="750981"/>
          </a:xfrm>
        </p:spPr>
        <p:txBody>
          <a:bodyPr>
            <a:normAutofit/>
          </a:bodyPr>
          <a:lstStyle/>
          <a:p>
            <a:r>
              <a:rPr lang="pl-PL" sz="3200" dirty="0">
                <a:solidFill>
                  <a:srgbClr val="FF0000"/>
                </a:solidFill>
              </a:rPr>
              <a:t>PROM- krótkookresowa wymiana akademicka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9113186-6BBA-40DF-B3A6-64EC6E8C7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2446"/>
            <a:ext cx="10515600" cy="4945554"/>
          </a:xfrm>
        </p:spPr>
        <p:txBody>
          <a:bodyPr/>
          <a:lstStyle/>
          <a:p>
            <a:r>
              <a:rPr lang="pl-PL" sz="2400" b="1" dirty="0"/>
              <a:t>WYMAGANE DOKUMENTY</a:t>
            </a:r>
          </a:p>
          <a:p>
            <a:pPr>
              <a:buFont typeface="+mj-lt"/>
              <a:buAutoNum type="arabicPeriod"/>
            </a:pP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Uzupełniony i podpisany formularz rekrutacyjny.</a:t>
            </a:r>
          </a:p>
          <a:p>
            <a:pPr>
              <a:buFont typeface="+mj-lt"/>
              <a:buAutoNum type="arabicPeriod"/>
            </a:pP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Potwierdzenie z zagranicznej instytucji naukowej o możliwości realizacji wybranej formy wsparcia,</a:t>
            </a:r>
            <a:b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 w przypadku: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konferencji / szkoły letniej lub zimowej – potwierdzenie rejestracji lub mailowe potwierdzenie od organizatora o zaakceptowaniu wystąpienia na konferencji albo przyjęciu do szkoły.</a:t>
            </a:r>
          </a:p>
          <a:p>
            <a:pPr>
              <a:buFont typeface="+mj-lt"/>
              <a:buAutoNum type="arabicPeriod"/>
            </a:pP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Dla doktorantów – krótki list polecający promotora potwierdzający ścisły związek planowanego działania z przygotowywaną rozprawą doktorską.</a:t>
            </a:r>
          </a:p>
          <a:p>
            <a:pPr>
              <a:buFont typeface="+mj-lt"/>
              <a:buAutoNum type="arabicPeriod"/>
            </a:pP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Dla studentów – średnia ocen z roku studiów poprzedzającego proces kwalifikacji, potwierdzona zaświadczeniem z Centrum Obsługi Studenta </a:t>
            </a:r>
            <a:r>
              <a:rPr lang="pl-PL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(nie dotyczy studentów I roku studiów I stopnia)</a:t>
            </a: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oraz opinia opiekuna roku.</a:t>
            </a:r>
          </a:p>
          <a:p>
            <a:pPr>
              <a:buFont typeface="+mj-lt"/>
              <a:buAutoNum type="arabicPeriod"/>
            </a:pP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Dla osób z mniejszymi szansami – dokument potwierdzający niepełnosprawność lub inne trudności zdrowotne, materialne, edukacyjne bądź społeczne.</a:t>
            </a:r>
          </a:p>
          <a:p>
            <a:pPr>
              <a:buFont typeface="+mj-lt"/>
              <a:buAutoNum type="arabicPeriod"/>
            </a:pPr>
            <a: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</a:rPr>
              <a:t>Podpisana Klauzula informacyjna.</a:t>
            </a:r>
            <a:endParaRPr lang="pl-PL" sz="180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pl-PL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348BFCBA-BB8A-4D99-B7E1-E4587AA1B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594" y="148174"/>
            <a:ext cx="10300447" cy="1013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6050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296341-8FE4-4B39-B48F-F33C605B4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917" y="1369677"/>
            <a:ext cx="10515600" cy="697193"/>
          </a:xfrm>
        </p:spPr>
        <p:txBody>
          <a:bodyPr>
            <a:normAutofit/>
          </a:bodyPr>
          <a:lstStyle/>
          <a:p>
            <a:r>
              <a:rPr lang="pl-PL" sz="3200" dirty="0">
                <a:solidFill>
                  <a:srgbClr val="FF0000"/>
                </a:solidFill>
              </a:rPr>
              <a:t>PROM- krótkookresowa wymiana akademicka</a:t>
            </a:r>
            <a:endParaRPr lang="pl-PL" sz="3200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06588957-76DA-4739-B71E-36AB65497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917" y="2169901"/>
            <a:ext cx="10515600" cy="4657446"/>
          </a:xfrm>
        </p:spPr>
        <p:txBody>
          <a:bodyPr/>
          <a:lstStyle/>
          <a:p>
            <a:endParaRPr lang="pl-PL" sz="1200" dirty="0"/>
          </a:p>
          <a:p>
            <a:r>
              <a:rPr lang="pl-PL" sz="2400" b="1" dirty="0"/>
              <a:t>ZASADY FINANSOWANIA WYJAZDÓW  </a:t>
            </a:r>
          </a:p>
          <a:p>
            <a:r>
              <a:rPr lang="pl-PL" sz="1800" dirty="0"/>
              <a:t>Finansowaniu podlegają: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koszty podroży</a:t>
            </a:r>
            <a:r>
              <a:rPr lang="pl-PL" sz="1800" dirty="0"/>
              <a:t>; 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koszty utrzymania</a:t>
            </a:r>
            <a:r>
              <a:rPr lang="pl-PL" sz="1800" dirty="0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stypendium</a:t>
            </a:r>
            <a:r>
              <a:rPr lang="pl-PL" sz="1800" dirty="0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dirty="0"/>
              <a:t>koszty opłaty konferencyjnej/udziału w szkole letniej/zimowej, kursie etc. – jeśli dotyczy.</a:t>
            </a:r>
          </a:p>
          <a:p>
            <a:endParaRPr lang="pl-PL" dirty="0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515ADC77-27D1-4AAC-8C7B-73BE8939A7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058" y="253355"/>
            <a:ext cx="10300447" cy="1013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51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726621-1A41-4080-B5CF-309DFDB97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0434"/>
            <a:ext cx="10515600" cy="724087"/>
          </a:xfrm>
        </p:spPr>
        <p:txBody>
          <a:bodyPr>
            <a:normAutofit/>
          </a:bodyPr>
          <a:lstStyle/>
          <a:p>
            <a:r>
              <a:rPr lang="pl-PL" sz="3200" dirty="0">
                <a:solidFill>
                  <a:srgbClr val="FF0000"/>
                </a:solidFill>
              </a:rPr>
              <a:t>PROM- krótkookresowa wymiana akademicka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2A7266D-CB37-415C-95CF-F10A47A41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3651"/>
            <a:ext cx="10515600" cy="5146653"/>
          </a:xfrm>
        </p:spPr>
        <p:txBody>
          <a:bodyPr/>
          <a:lstStyle/>
          <a:p>
            <a:r>
              <a:rPr lang="pl-PL" sz="2400" b="1" dirty="0"/>
              <a:t>PROM NA UKEN W LICZBACH:</a:t>
            </a:r>
          </a:p>
          <a:p>
            <a:r>
              <a:rPr lang="pl-PL" sz="1800" b="1" dirty="0"/>
              <a:t>130 mobilności</a:t>
            </a:r>
            <a:r>
              <a:rPr lang="pl-PL" sz="1800" dirty="0"/>
              <a:t> (67 kobiet, 63 mężczyzn)</a:t>
            </a:r>
          </a:p>
          <a:p>
            <a:r>
              <a:rPr lang="pl-PL" sz="1800" b="1" u="sng" dirty="0"/>
              <a:t>Wyjazdy: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dirty="0"/>
              <a:t>56 studentów – 5 dni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dirty="0"/>
              <a:t>27 doktorantów – 7 dni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dirty="0"/>
              <a:t>3 doktorantów – 10 dni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dirty="0"/>
              <a:t>32 pracowników akademickich – 10 dni</a:t>
            </a:r>
          </a:p>
          <a:p>
            <a:r>
              <a:rPr lang="pl-PL" sz="1800" b="1" u="sng" dirty="0"/>
              <a:t>Przyjazdy: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dirty="0"/>
              <a:t>6 doktorantów – 7 dni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dirty="0"/>
              <a:t>6 pracowników akademickich – 5 dni</a:t>
            </a:r>
          </a:p>
          <a:p>
            <a:endParaRPr lang="pl-PL" dirty="0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A244CC01-23F3-4591-9131-D031B6A5C3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96" y="307143"/>
            <a:ext cx="10300447" cy="1013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8257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>
            <a:extLst>
              <a:ext uri="{FF2B5EF4-FFF2-40B4-BE49-F238E27FC236}">
                <a16:creationId xmlns:a16="http://schemas.microsoft.com/office/drawing/2014/main" id="{FE4AF206-EA04-45F3-9BA7-095AF9007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1211"/>
            <a:ext cx="10515600" cy="930556"/>
          </a:xfrm>
        </p:spPr>
        <p:txBody>
          <a:bodyPr>
            <a:normAutofit/>
          </a:bodyPr>
          <a:lstStyle/>
          <a:p>
            <a:r>
              <a:rPr lang="pl-PL" sz="3200" dirty="0">
                <a:solidFill>
                  <a:srgbClr val="FF0000"/>
                </a:solidFill>
              </a:rPr>
              <a:t>PROM- krótkookresowa wymiana akademicka</a:t>
            </a:r>
            <a:endParaRPr lang="pl-PL" sz="32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67ABD6E-6770-45AB-A1C6-EBD616DD7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1767"/>
            <a:ext cx="10515600" cy="4765022"/>
          </a:xfrm>
        </p:spPr>
        <p:txBody>
          <a:bodyPr/>
          <a:lstStyle/>
          <a:p>
            <a:r>
              <a:rPr lang="pl-PL" sz="2400" b="1" dirty="0"/>
              <a:t>Kontakt:</a:t>
            </a:r>
          </a:p>
          <a:p>
            <a:r>
              <a:rPr lang="pl-PL" sz="1800" dirty="0"/>
              <a:t>Koordynator projektu</a:t>
            </a:r>
          </a:p>
          <a:p>
            <a:pPr marL="0" indent="0">
              <a:buNone/>
            </a:pPr>
            <a:r>
              <a:rPr lang="pl-PL" sz="1800" dirty="0"/>
              <a:t>    dr Piotr </a:t>
            </a:r>
            <a:r>
              <a:rPr lang="pl-PL" sz="1800" dirty="0" err="1"/>
              <a:t>Uhma</a:t>
            </a:r>
            <a:r>
              <a:rPr lang="pl-PL" sz="1800" dirty="0"/>
              <a:t> </a:t>
            </a:r>
          </a:p>
          <a:p>
            <a:pPr marL="0" indent="0">
              <a:buNone/>
            </a:pPr>
            <a:r>
              <a:rPr lang="pl-PL" sz="1800" dirty="0"/>
              <a:t>    email: </a:t>
            </a:r>
            <a:r>
              <a:rPr lang="pl-PL" sz="1800" dirty="0">
                <a:hlinkClick r:id="rId2"/>
              </a:rPr>
              <a:t>piotr.uhma@uken.krakow.pl</a:t>
            </a:r>
            <a:endParaRPr lang="pl-PL" sz="1800" dirty="0"/>
          </a:p>
          <a:p>
            <a:r>
              <a:rPr lang="pl-PL" sz="1800" dirty="0"/>
              <a:t>Biuro Współpracy Międzynarodowej</a:t>
            </a:r>
          </a:p>
          <a:p>
            <a:pPr marL="0" indent="0">
              <a:buNone/>
            </a:pPr>
            <a:r>
              <a:rPr lang="pl-PL" sz="1800" dirty="0"/>
              <a:t>    mgr Magdalena Kowalczyk</a:t>
            </a:r>
          </a:p>
          <a:p>
            <a:pPr marL="0" indent="0">
              <a:buNone/>
            </a:pPr>
            <a:r>
              <a:rPr lang="pl-PL" sz="1800" dirty="0"/>
              <a:t>    email: </a:t>
            </a:r>
            <a:r>
              <a:rPr lang="pl-PL" sz="1800" dirty="0">
                <a:hlinkClick r:id="rId3"/>
              </a:rPr>
              <a:t>magdalena.kowalczyk@uken.krakow.pl</a:t>
            </a:r>
            <a:endParaRPr lang="pl-PL" sz="1800" dirty="0"/>
          </a:p>
          <a:p>
            <a:pPr marL="0" indent="0">
              <a:buNone/>
            </a:pPr>
            <a:r>
              <a:rPr lang="pl-PL" sz="1800" b="1" dirty="0"/>
              <a:t>    Strona projektu</a:t>
            </a:r>
          </a:p>
          <a:p>
            <a:pPr marL="0" indent="0">
              <a:buNone/>
            </a:pPr>
            <a:r>
              <a:rPr lang="pl-PL" sz="1800" dirty="0"/>
              <a:t>    </a:t>
            </a:r>
            <a:r>
              <a:rPr lang="pl-PL" sz="1800" dirty="0">
                <a:hlinkClick r:id="rId4"/>
              </a:rPr>
              <a:t>https://prom.uken.krakow.pl/rekrutacja/</a:t>
            </a:r>
            <a:endParaRPr lang="pl-PL" sz="1800" dirty="0"/>
          </a:p>
          <a:p>
            <a:pPr marL="0" indent="0">
              <a:buNone/>
            </a:pPr>
            <a:endParaRPr lang="pl-PL" sz="1800" dirty="0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FFA9C9E2-5DD1-4AB2-B100-213B571894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775" y="321565"/>
            <a:ext cx="10300447" cy="1013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537582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1528</TotalTime>
  <Words>750</Words>
  <Application>Microsoft Office PowerPoint</Application>
  <PresentationFormat>Panoramiczny</PresentationFormat>
  <Paragraphs>76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Calibri Light</vt:lpstr>
      <vt:lpstr>Times New Roman</vt:lpstr>
      <vt:lpstr>Motyw pakietu Office</vt:lpstr>
      <vt:lpstr> Program PROM  krótkookresowa wymiana akademicka – nabór 2025 </vt:lpstr>
      <vt:lpstr>PROM- krótkookresowa wymiana akademicka</vt:lpstr>
      <vt:lpstr>PROM- krótkookresowa wymiana akademicka</vt:lpstr>
      <vt:lpstr>PROM- krótkookresowa wymiana akademicka</vt:lpstr>
      <vt:lpstr>PROM- krótkookresowa wymiana akademicka</vt:lpstr>
      <vt:lpstr>PROM- krótkookresowa wymiana akademicka</vt:lpstr>
      <vt:lpstr>PROM- krótkookresowa wymiana akademicka</vt:lpstr>
      <vt:lpstr>PROM- krótkookresowa wymiana akademicka</vt:lpstr>
      <vt:lpstr>PROM- krótkookresowa wymiana akademicka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PROM</dc:title>
  <dc:creator>Magdalena Kowalczyk</dc:creator>
  <cp:lastModifiedBy>Magdalena Kowalczyk</cp:lastModifiedBy>
  <cp:revision>30</cp:revision>
  <dcterms:created xsi:type="dcterms:W3CDTF">2025-12-09T19:24:42Z</dcterms:created>
  <dcterms:modified xsi:type="dcterms:W3CDTF">2025-12-30T10:26:38Z</dcterms:modified>
</cp:coreProperties>
</file>